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13180682-231B-4D71-85A7-392E44910729}">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8" autoAdjust="0"/>
    <p:restoredTop sz="94660"/>
  </p:normalViewPr>
  <p:slideViewPr>
    <p:cSldViewPr>
      <p:cViewPr varScale="1">
        <p:scale>
          <a:sx n="105" d="100"/>
          <a:sy n="105" d="100"/>
        </p:scale>
        <p:origin x="-119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5027E96-C87D-4AFF-A343-04E0A2C45DF2}" type="datetimeFigureOut">
              <a:rPr lang="de-DE" smtClean="0"/>
              <a:t>18.02.2019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159951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027E96-C87D-4AFF-A343-04E0A2C45DF2}" type="datetimeFigureOut">
              <a:rPr lang="de-DE" smtClean="0"/>
              <a:t>18.02.2019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305205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027E96-C87D-4AFF-A343-04E0A2C45DF2}" type="datetimeFigureOut">
              <a:rPr lang="de-DE" smtClean="0"/>
              <a:t>18.02.2019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399865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027E96-C87D-4AFF-A343-04E0A2C45DF2}" type="datetimeFigureOut">
              <a:rPr lang="de-DE" smtClean="0"/>
              <a:t>18.02.2019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33798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5027E96-C87D-4AFF-A343-04E0A2C45DF2}" type="datetimeFigureOut">
              <a:rPr lang="de-DE" smtClean="0"/>
              <a:t>18.02.2019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1876134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5027E96-C87D-4AFF-A343-04E0A2C45DF2}" type="datetimeFigureOut">
              <a:rPr lang="de-DE" smtClean="0"/>
              <a:t>18.02.2019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240476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5027E96-C87D-4AFF-A343-04E0A2C45DF2}" type="datetimeFigureOut">
              <a:rPr lang="de-DE" smtClean="0"/>
              <a:t>18.02.2019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331335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5027E96-C87D-4AFF-A343-04E0A2C45DF2}" type="datetimeFigureOut">
              <a:rPr lang="de-DE" smtClean="0"/>
              <a:t>18.02.2019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25470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5027E96-C87D-4AFF-A343-04E0A2C45DF2}" type="datetimeFigureOut">
              <a:rPr lang="de-DE" smtClean="0"/>
              <a:t>18.02.2019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414270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027E96-C87D-4AFF-A343-04E0A2C45DF2}" type="datetimeFigureOut">
              <a:rPr lang="de-DE" smtClean="0"/>
              <a:t>18.02.2019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214763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027E96-C87D-4AFF-A343-04E0A2C45DF2}" type="datetimeFigureOut">
              <a:rPr lang="de-DE" smtClean="0"/>
              <a:t>18.02.2019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1E915F-A888-4FE5-88BF-2C93CD3790EA}" type="slidenum">
              <a:rPr lang="de-DE" smtClean="0"/>
              <a:t>‹Nr.›</a:t>
            </a:fld>
            <a:endParaRPr lang="de-DE"/>
          </a:p>
        </p:txBody>
      </p:sp>
    </p:spTree>
    <p:extLst>
      <p:ext uri="{BB962C8B-B14F-4D97-AF65-F5344CB8AC3E}">
        <p14:creationId xmlns:p14="http://schemas.microsoft.com/office/powerpoint/2010/main" val="1423841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27E96-C87D-4AFF-A343-04E0A2C45DF2}" type="datetimeFigureOut">
              <a:rPr lang="de-DE" smtClean="0"/>
              <a:t>18.02.2019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E915F-A888-4FE5-88BF-2C93CD3790EA}" type="slidenum">
              <a:rPr lang="de-DE" smtClean="0"/>
              <a:t>‹Nr.›</a:t>
            </a:fld>
            <a:endParaRPr lang="de-DE"/>
          </a:p>
        </p:txBody>
      </p:sp>
    </p:spTree>
    <p:extLst>
      <p:ext uri="{BB962C8B-B14F-4D97-AF65-F5344CB8AC3E}">
        <p14:creationId xmlns:p14="http://schemas.microsoft.com/office/powerpoint/2010/main" val="400238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slide" Target="slide5.xml"/><Relationship Id="rId3" Type="http://schemas.openxmlformats.org/officeDocument/2006/relationships/image" Target="../media/image2.jpeg"/><Relationship Id="rId7" Type="http://schemas.openxmlformats.org/officeDocument/2006/relationships/image" Target="../media/image5.jpeg"/><Relationship Id="rId12"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slide" Target="slide3.xml"/><Relationship Id="rId5" Type="http://schemas.openxmlformats.org/officeDocument/2006/relationships/image" Target="../media/image3.jpeg"/><Relationship Id="rId10" Type="http://schemas.openxmlformats.org/officeDocument/2006/relationships/slide" Target="slide4.xml"/><Relationship Id="rId4" Type="http://schemas.openxmlformats.org/officeDocument/2006/relationships/hyperlink" Target="file:///\\DASRVFSR01\Home\Home\VKotz\Eigene%20Dateien\Vero\Kontaktdaten4.pptx" TargetMode="External"/><Relationship Id="rId9" Type="http://schemas.openxmlformats.org/officeDocument/2006/relationships/image" Target="../media/image7.jpeg"/><Relationship Id="rId14" Type="http://schemas.openxmlformats.org/officeDocument/2006/relationships/slide" Target="slide6.xml"/></Relationships>
</file>

<file path=ppt/slides/_rels/slide2.xml.rels><?xml version="1.0" encoding="UTF-8" standalone="yes"?>
<Relationships xmlns="http://schemas.openxmlformats.org/package/2006/relationships"><Relationship Id="rId2" Type="http://schemas.openxmlformats.org/officeDocument/2006/relationships/hyperlink" Target="mailto:s&#246;ren.meisterjahn@weiterstadt.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aniela.blecher@weiterstadt.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krutsch@ladadi.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keppel@schule.ladadi.de" TargetMode="External"/><Relationship Id="rId2" Type="http://schemas.openxmlformats.org/officeDocument/2006/relationships/hyperlink" Target="mailto:b.keppel@hws.schul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mailto:v.kotz@ladadi.d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0000"/>
            <a:lum/>
          </a:blip>
          <a:srcRect/>
          <a:stretch>
            <a:fillRect l="-4000" r="-4000" b="-17000"/>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077" y="116739"/>
            <a:ext cx="9162228" cy="578495"/>
          </a:xfrm>
        </p:spPr>
        <p:txBody>
          <a:bodyPr>
            <a:noAutofit/>
          </a:bodyPr>
          <a:lstStyle/>
          <a:p>
            <a:r>
              <a:rPr lang="de-DE" sz="3200" dirty="0" smtClean="0">
                <a:latin typeface="Aharoni" panose="02010803020104030203" pitchFamily="2" charset="-79"/>
                <a:cs typeface="Aharoni" panose="02010803020104030203" pitchFamily="2" charset="-79"/>
              </a:rPr>
              <a:t>Jugendsozialarbeit an der Hessenwaldschule</a:t>
            </a:r>
            <a:endParaRPr lang="de-DE" sz="3200" dirty="0">
              <a:latin typeface="Aharoni" panose="02010803020104030203" pitchFamily="2" charset="-79"/>
              <a:cs typeface="Aharoni" panose="02010803020104030203" pitchFamily="2" charset="-79"/>
            </a:endParaRPr>
          </a:p>
        </p:txBody>
      </p:sp>
      <p:sp>
        <p:nvSpPr>
          <p:cNvPr id="3" name="Untertitel 2"/>
          <p:cNvSpPr>
            <a:spLocks noGrp="1"/>
          </p:cNvSpPr>
          <p:nvPr>
            <p:ph type="subTitle" idx="1"/>
          </p:nvPr>
        </p:nvSpPr>
        <p:spPr>
          <a:xfrm>
            <a:off x="175416" y="2353577"/>
            <a:ext cx="8838571" cy="4248472"/>
          </a:xfrm>
        </p:spPr>
        <p:txBody>
          <a:bodyPr>
            <a:normAutofit fontScale="85000" lnSpcReduction="10000"/>
          </a:bodyPr>
          <a:lstStyle/>
          <a:p>
            <a:pPr lvl="0" algn="l">
              <a:spcBef>
                <a:spcPts val="0"/>
              </a:spcBef>
            </a:pPr>
            <a:r>
              <a:rPr lang="de-DE" sz="1700" dirty="0">
                <a:solidFill>
                  <a:prstClr val="black"/>
                </a:solidFill>
              </a:rPr>
              <a:t>An der </a:t>
            </a:r>
            <a:r>
              <a:rPr lang="de-DE" sz="1700" dirty="0" smtClean="0">
                <a:solidFill>
                  <a:prstClr val="black"/>
                </a:solidFill>
              </a:rPr>
              <a:t>Hessenwaldschule </a:t>
            </a:r>
            <a:r>
              <a:rPr lang="de-DE" sz="1700" dirty="0">
                <a:solidFill>
                  <a:prstClr val="black"/>
                </a:solidFill>
              </a:rPr>
              <a:t>gibt es derzeit fünf </a:t>
            </a:r>
            <a:r>
              <a:rPr lang="de-DE" sz="1700" dirty="0" smtClean="0">
                <a:solidFill>
                  <a:prstClr val="black"/>
                </a:solidFill>
              </a:rPr>
              <a:t>Sozialpädagogen*innen, </a:t>
            </a:r>
            <a:r>
              <a:rPr lang="de-DE" sz="1700" dirty="0">
                <a:solidFill>
                  <a:prstClr val="black"/>
                </a:solidFill>
              </a:rPr>
              <a:t>wobei sich eine Sozialpädagogin im Anerkennungsjahr befindet. </a:t>
            </a:r>
            <a:r>
              <a:rPr lang="de-DE" sz="1700" dirty="0" smtClean="0">
                <a:solidFill>
                  <a:prstClr val="black"/>
                </a:solidFill>
              </a:rPr>
              <a:t>Die </a:t>
            </a:r>
            <a:r>
              <a:rPr lang="de-DE" sz="1700" dirty="0">
                <a:solidFill>
                  <a:prstClr val="black"/>
                </a:solidFill>
              </a:rPr>
              <a:t>Hessenwaldschule hat sowohl mit der Stadt Weiterstadt als auch mit dem Landkreis Darmstadt–Dieburg eine Kooperationsvereinbarung getroffen. </a:t>
            </a:r>
            <a:r>
              <a:rPr lang="de-DE" sz="1700" dirty="0" smtClean="0">
                <a:solidFill>
                  <a:prstClr val="black"/>
                </a:solidFill>
              </a:rPr>
              <a:t>In </a:t>
            </a:r>
            <a:r>
              <a:rPr lang="de-DE" sz="1700" dirty="0">
                <a:solidFill>
                  <a:prstClr val="black"/>
                </a:solidFill>
              </a:rPr>
              <a:t>dieser sind Ziele und Inhalte für ein gemeinsames Arbeiten im Sinne der Kinder und Jugendlichen festgehalten worden. </a:t>
            </a:r>
            <a:r>
              <a:rPr lang="de-DE" sz="1700" dirty="0" smtClean="0">
                <a:solidFill>
                  <a:prstClr val="black"/>
                </a:solidFill>
              </a:rPr>
              <a:t> Die Sozialpädagogen*innen arbeiten konzeptionell </a:t>
            </a:r>
            <a:r>
              <a:rPr lang="de-DE" sz="1700" dirty="0" smtClean="0">
                <a:solidFill>
                  <a:prstClr val="black"/>
                </a:solidFill>
              </a:rPr>
              <a:t>jahrgangsbezogen </a:t>
            </a:r>
            <a:r>
              <a:rPr lang="de-DE" sz="1700" dirty="0" smtClean="0">
                <a:solidFill>
                  <a:prstClr val="black"/>
                </a:solidFill>
              </a:rPr>
              <a:t>und begleiten die Jahrgänge durchgehend von der fünften bis zur siebten Klasse.  Der Ganztagsbereich wird durch </a:t>
            </a:r>
            <a:r>
              <a:rPr lang="de-DE" sz="1700" dirty="0" smtClean="0">
                <a:solidFill>
                  <a:prstClr val="black"/>
                </a:solidFill>
              </a:rPr>
              <a:t>verschiedenen pädagogischen </a:t>
            </a:r>
            <a:r>
              <a:rPr lang="de-DE" sz="1700" dirty="0" smtClean="0">
                <a:solidFill>
                  <a:prstClr val="black"/>
                </a:solidFill>
              </a:rPr>
              <a:t>Angebote unterstützt.</a:t>
            </a:r>
          </a:p>
          <a:p>
            <a:pPr lvl="0" algn="l">
              <a:spcBef>
                <a:spcPts val="0"/>
              </a:spcBef>
            </a:pPr>
            <a:endParaRPr lang="de-DE" sz="1200" dirty="0">
              <a:solidFill>
                <a:prstClr val="black"/>
              </a:solidFill>
            </a:endParaRPr>
          </a:p>
          <a:p>
            <a:pPr lvl="0" algn="l">
              <a:spcBef>
                <a:spcPts val="0"/>
              </a:spcBef>
            </a:pPr>
            <a:endParaRPr lang="de-DE" sz="1200" dirty="0">
              <a:solidFill>
                <a:prstClr val="black"/>
              </a:solidFill>
            </a:endParaRPr>
          </a:p>
          <a:p>
            <a:pPr lvl="0" algn="just">
              <a:spcBef>
                <a:spcPts val="0"/>
              </a:spcBef>
            </a:pPr>
            <a:r>
              <a:rPr lang="de-DE" sz="1700" b="1" dirty="0">
                <a:solidFill>
                  <a:prstClr val="black"/>
                </a:solidFill>
              </a:rPr>
              <a:t>Was ist Schulsozialarbeit?</a:t>
            </a:r>
          </a:p>
          <a:p>
            <a:pPr lvl="0" algn="just">
              <a:spcBef>
                <a:spcPts val="0"/>
              </a:spcBef>
            </a:pPr>
            <a:r>
              <a:rPr lang="de-DE" sz="1700" dirty="0">
                <a:solidFill>
                  <a:prstClr val="black"/>
                </a:solidFill>
              </a:rPr>
              <a:t> </a:t>
            </a:r>
          </a:p>
          <a:p>
            <a:pPr lvl="0" algn="just">
              <a:spcBef>
                <a:spcPts val="0"/>
              </a:spcBef>
            </a:pPr>
            <a:r>
              <a:rPr lang="de-DE" sz="1700" dirty="0">
                <a:solidFill>
                  <a:prstClr val="black"/>
                </a:solidFill>
              </a:rPr>
              <a:t>"Unter Schulsozialarbeit wird (…) ein Angebot der Jugendhilfe verstanden, bei dem sozialpädagogische Fachkräfte kontinuierlich am Ort Schule tätig sind und mit Lehrkräften auf einer verbindlich vereinbarten und gleichberechtigten Basis zusammenarbeiten, um junge Menschen in ihrer individuellen, sozialen, schulischen und beruflichen Entwicklung zu fördern, dazu </a:t>
            </a:r>
            <a:r>
              <a:rPr lang="de-DE" sz="1700" dirty="0" smtClean="0">
                <a:solidFill>
                  <a:prstClr val="black"/>
                </a:solidFill>
              </a:rPr>
              <a:t>beizutragen</a:t>
            </a:r>
            <a:r>
              <a:rPr lang="de-DE" sz="1700" dirty="0">
                <a:solidFill>
                  <a:prstClr val="black"/>
                </a:solidFill>
              </a:rPr>
              <a:t>, Bildungsbenachteiligungen zu vermeiden und abzubauen, Erziehungsberechtigte und </a:t>
            </a:r>
            <a:r>
              <a:rPr lang="de-DE" sz="1700" dirty="0" err="1">
                <a:solidFill>
                  <a:prstClr val="black"/>
                </a:solidFill>
              </a:rPr>
              <a:t>LehrerInnen</a:t>
            </a:r>
            <a:r>
              <a:rPr lang="de-DE" sz="1700" dirty="0">
                <a:solidFill>
                  <a:prstClr val="black"/>
                </a:solidFill>
              </a:rPr>
              <a:t> bei der Erziehung und dem erzieherischen Kinder- und Jugendschutz zu beraten und zu unterstützen sowie zu einer schülerfreundlichen Umwelt beizutragen. Zu den sozialpädagogischen Angeboten und Hilfen der Schulsozialarbeit gehören insbesondere die Beratung und Begleitung von einzelnen </a:t>
            </a:r>
            <a:r>
              <a:rPr lang="de-DE" sz="1700" dirty="0" err="1">
                <a:solidFill>
                  <a:prstClr val="black"/>
                </a:solidFill>
              </a:rPr>
              <a:t>SchülerInnen</a:t>
            </a:r>
            <a:r>
              <a:rPr lang="de-DE" sz="1700" dirty="0">
                <a:solidFill>
                  <a:prstClr val="black"/>
                </a:solidFill>
              </a:rPr>
              <a:t>, die sozialpädagogische Gruppenarbeit, die Zusammenarbeit mit und Beratung der </a:t>
            </a:r>
            <a:r>
              <a:rPr lang="de-DE" sz="1700" dirty="0" err="1">
                <a:solidFill>
                  <a:prstClr val="black"/>
                </a:solidFill>
              </a:rPr>
              <a:t>LehrerInnen</a:t>
            </a:r>
            <a:r>
              <a:rPr lang="de-DE" sz="1700" dirty="0">
                <a:solidFill>
                  <a:prstClr val="black"/>
                </a:solidFill>
              </a:rPr>
              <a:t> und Erziehungsberechtigten, offene Gesprächs-, Kontakt- und Freizeitangebote, die Mitwirkung in Unterrichtsprojekten und in schulischen Gremien sowie die Kooperation und Vernetzung mit dem Gemeinwesen." </a:t>
            </a:r>
          </a:p>
          <a:p>
            <a:pPr lvl="0" algn="just">
              <a:spcBef>
                <a:spcPts val="0"/>
              </a:spcBef>
            </a:pPr>
            <a:r>
              <a:rPr lang="de-DE" sz="1700" dirty="0">
                <a:solidFill>
                  <a:prstClr val="black"/>
                </a:solidFill>
              </a:rPr>
              <a:t>(Karsten Speck, 2006</a:t>
            </a:r>
            <a:r>
              <a:rPr lang="de-DE" sz="1700" dirty="0" smtClean="0">
                <a:solidFill>
                  <a:prstClr val="black"/>
                </a:solidFill>
              </a:rPr>
              <a:t>).</a:t>
            </a:r>
            <a:endParaRPr lang="de-DE" sz="1700" dirty="0">
              <a:solidFill>
                <a:prstClr val="black"/>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12790" y="1021031"/>
            <a:ext cx="1485001"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409938" y="737881"/>
            <a:ext cx="1012585" cy="276999"/>
          </a:xfrm>
          <a:prstGeom prst="rect">
            <a:avLst/>
          </a:prstGeom>
        </p:spPr>
        <p:txBody>
          <a:bodyPr wrap="none">
            <a:spAutoFit/>
          </a:bodyPr>
          <a:lstStyle/>
          <a:p>
            <a:pPr algn="ctr"/>
            <a:r>
              <a:rPr lang="de-DE" sz="1200" dirty="0" smtClean="0"/>
              <a:t>Anna</a:t>
            </a:r>
            <a:r>
              <a:rPr lang="de-DE" sz="1200" dirty="0" smtClean="0">
                <a:solidFill>
                  <a:srgbClr val="7030A0"/>
                </a:solidFill>
              </a:rPr>
              <a:t> </a:t>
            </a:r>
            <a:r>
              <a:rPr lang="de-DE" sz="1200" dirty="0" err="1" smtClean="0"/>
              <a:t>Krutsch</a:t>
            </a:r>
            <a:endParaRPr lang="de-DE" sz="1200" dirty="0"/>
          </a:p>
        </p:txBody>
      </p:sp>
      <p:pic>
        <p:nvPicPr>
          <p:cNvPr id="6" name="Picture 3">
            <a:hlinkClick r:id="rId4" action="ppaction://hlinkpres?slideindex=1&amp;slidetitle="/>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048502" y="1042488"/>
            <a:ext cx="1441614"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2125136" y="758944"/>
            <a:ext cx="1303579" cy="276999"/>
          </a:xfrm>
          <a:prstGeom prst="rect">
            <a:avLst/>
          </a:prstGeom>
          <a:noFill/>
        </p:spPr>
        <p:txBody>
          <a:bodyPr wrap="square" rtlCol="0">
            <a:spAutoFit/>
          </a:bodyPr>
          <a:lstStyle/>
          <a:p>
            <a:pPr algn="ctr"/>
            <a:r>
              <a:rPr lang="de-DE" sz="1200" dirty="0" smtClean="0"/>
              <a:t>Daniela </a:t>
            </a:r>
            <a:r>
              <a:rPr lang="de-DE" sz="1200" dirty="0" err="1" smtClean="0"/>
              <a:t>Blecher</a:t>
            </a:r>
            <a:endParaRPr lang="de-DE" sz="1200" dirty="0"/>
          </a:p>
        </p:txBody>
      </p:sp>
      <p:pic>
        <p:nvPicPr>
          <p:cNvPr id="8" name="Picture 4"/>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878636" y="1045125"/>
            <a:ext cx="1523067"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feld 8"/>
          <p:cNvSpPr txBox="1"/>
          <p:nvPr/>
        </p:nvSpPr>
        <p:spPr>
          <a:xfrm>
            <a:off x="3909778" y="737881"/>
            <a:ext cx="1460785" cy="276999"/>
          </a:xfrm>
          <a:prstGeom prst="rect">
            <a:avLst/>
          </a:prstGeom>
          <a:noFill/>
        </p:spPr>
        <p:txBody>
          <a:bodyPr wrap="square" rtlCol="0">
            <a:spAutoFit/>
          </a:bodyPr>
          <a:lstStyle/>
          <a:p>
            <a:pPr algn="ctr"/>
            <a:r>
              <a:rPr lang="de-DE" sz="1200" dirty="0" smtClean="0"/>
              <a:t>Sören </a:t>
            </a:r>
            <a:r>
              <a:rPr lang="de-DE" sz="1200" dirty="0" err="1" smtClean="0"/>
              <a:t>Meisterjahn</a:t>
            </a:r>
            <a:endParaRPr lang="de-DE" sz="1200"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789394" y="1042488"/>
            <a:ext cx="1320001"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7472013" y="1042488"/>
            <a:ext cx="1285720" cy="99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hteck 9"/>
          <p:cNvSpPr/>
          <p:nvPr/>
        </p:nvSpPr>
        <p:spPr>
          <a:xfrm>
            <a:off x="5831053" y="737881"/>
            <a:ext cx="1236685" cy="276999"/>
          </a:xfrm>
          <a:prstGeom prst="rect">
            <a:avLst/>
          </a:prstGeom>
        </p:spPr>
        <p:txBody>
          <a:bodyPr wrap="none">
            <a:spAutoFit/>
          </a:bodyPr>
          <a:lstStyle/>
          <a:p>
            <a:pPr lvl="0" algn="ctr"/>
            <a:r>
              <a:rPr lang="de-DE" sz="1200" dirty="0">
                <a:solidFill>
                  <a:prstClr val="black"/>
                </a:solidFill>
              </a:rPr>
              <a:t>Benjamin Keppel</a:t>
            </a:r>
          </a:p>
        </p:txBody>
      </p:sp>
      <p:sp>
        <p:nvSpPr>
          <p:cNvPr id="11" name="Rechteck 10"/>
          <p:cNvSpPr/>
          <p:nvPr/>
        </p:nvSpPr>
        <p:spPr>
          <a:xfrm>
            <a:off x="7347211" y="758943"/>
            <a:ext cx="1535324" cy="276999"/>
          </a:xfrm>
          <a:prstGeom prst="rect">
            <a:avLst/>
          </a:prstGeom>
        </p:spPr>
        <p:txBody>
          <a:bodyPr wrap="square">
            <a:spAutoFit/>
          </a:bodyPr>
          <a:lstStyle/>
          <a:p>
            <a:pPr lvl="0" algn="ctr"/>
            <a:r>
              <a:rPr lang="de-DE" sz="1200" dirty="0">
                <a:solidFill>
                  <a:prstClr val="black"/>
                </a:solidFill>
              </a:rPr>
              <a:t>Veronika Kotz</a:t>
            </a:r>
          </a:p>
        </p:txBody>
      </p:sp>
      <p:pic>
        <p:nvPicPr>
          <p:cNvPr id="12" name="Picture 2" descr="C:\Users\Gieseke\Desktop\Benji.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81139" y="-10180512"/>
            <a:ext cx="1249200" cy="9369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feld 14"/>
          <p:cNvSpPr txBox="1"/>
          <p:nvPr/>
        </p:nvSpPr>
        <p:spPr>
          <a:xfrm>
            <a:off x="251849" y="1996559"/>
            <a:ext cx="1406882" cy="338554"/>
          </a:xfrm>
          <a:prstGeom prst="rect">
            <a:avLst/>
          </a:prstGeom>
          <a:noFill/>
        </p:spPr>
        <p:txBody>
          <a:bodyPr wrap="square" rtlCol="0">
            <a:spAutoFit/>
          </a:bodyPr>
          <a:lstStyle/>
          <a:p>
            <a:pPr algn="ctr"/>
            <a:r>
              <a:rPr lang="de-DE" sz="1600" dirty="0" smtClean="0">
                <a:hlinkClick r:id="rId10" action="ppaction://hlinksldjump"/>
              </a:rPr>
              <a:t>Kontaktdaten</a:t>
            </a:r>
            <a:endParaRPr lang="de-DE" sz="1050" dirty="0"/>
          </a:p>
        </p:txBody>
      </p:sp>
      <p:sp>
        <p:nvSpPr>
          <p:cNvPr id="16" name="Textfeld 15"/>
          <p:cNvSpPr txBox="1"/>
          <p:nvPr/>
        </p:nvSpPr>
        <p:spPr>
          <a:xfrm>
            <a:off x="2063492" y="1996559"/>
            <a:ext cx="1435887" cy="338554"/>
          </a:xfrm>
          <a:prstGeom prst="rect">
            <a:avLst/>
          </a:prstGeom>
          <a:noFill/>
        </p:spPr>
        <p:txBody>
          <a:bodyPr wrap="square" rtlCol="0">
            <a:spAutoFit/>
          </a:bodyPr>
          <a:lstStyle/>
          <a:p>
            <a:pPr algn="ctr"/>
            <a:r>
              <a:rPr lang="de-DE" sz="1600" dirty="0" smtClean="0">
                <a:hlinkClick r:id="rId11" action="ppaction://hlinksldjump"/>
              </a:rPr>
              <a:t>Kontaktdaten</a:t>
            </a:r>
            <a:r>
              <a:rPr lang="de-DE" sz="1600" dirty="0" smtClean="0"/>
              <a:t> </a:t>
            </a:r>
            <a:endParaRPr lang="de-DE" dirty="0"/>
          </a:p>
        </p:txBody>
      </p:sp>
      <p:sp>
        <p:nvSpPr>
          <p:cNvPr id="18" name="Textfeld 17"/>
          <p:cNvSpPr txBox="1"/>
          <p:nvPr/>
        </p:nvSpPr>
        <p:spPr>
          <a:xfrm flipH="1">
            <a:off x="3833332" y="1996559"/>
            <a:ext cx="1613678" cy="338554"/>
          </a:xfrm>
          <a:prstGeom prst="rect">
            <a:avLst/>
          </a:prstGeom>
          <a:noFill/>
        </p:spPr>
        <p:txBody>
          <a:bodyPr wrap="square" rtlCol="0">
            <a:spAutoFit/>
          </a:bodyPr>
          <a:lstStyle/>
          <a:p>
            <a:pPr algn="ctr"/>
            <a:r>
              <a:rPr lang="de-DE" sz="1600" dirty="0" smtClean="0">
                <a:hlinkClick r:id="rId12" action="ppaction://hlinksldjump"/>
              </a:rPr>
              <a:t>Kontaktdaten</a:t>
            </a:r>
            <a:endParaRPr lang="de-DE" sz="1600" dirty="0"/>
          </a:p>
        </p:txBody>
      </p:sp>
      <p:sp>
        <p:nvSpPr>
          <p:cNvPr id="13" name="Rechteck 12"/>
          <p:cNvSpPr/>
          <p:nvPr/>
        </p:nvSpPr>
        <p:spPr>
          <a:xfrm>
            <a:off x="5789394" y="1996559"/>
            <a:ext cx="1305614" cy="338554"/>
          </a:xfrm>
          <a:prstGeom prst="rect">
            <a:avLst/>
          </a:prstGeom>
        </p:spPr>
        <p:txBody>
          <a:bodyPr wrap="none">
            <a:spAutoFit/>
          </a:bodyPr>
          <a:lstStyle/>
          <a:p>
            <a:r>
              <a:rPr lang="de-DE" sz="1600" dirty="0">
                <a:hlinkClick r:id="rId13" action="ppaction://hlinksldjump"/>
              </a:rPr>
              <a:t>Kontaktdaten</a:t>
            </a:r>
            <a:endParaRPr lang="de-DE" dirty="0"/>
          </a:p>
        </p:txBody>
      </p:sp>
      <p:sp>
        <p:nvSpPr>
          <p:cNvPr id="14" name="Rechteck 13"/>
          <p:cNvSpPr/>
          <p:nvPr/>
        </p:nvSpPr>
        <p:spPr>
          <a:xfrm>
            <a:off x="7462066" y="1996559"/>
            <a:ext cx="1305614" cy="338554"/>
          </a:xfrm>
          <a:prstGeom prst="rect">
            <a:avLst/>
          </a:prstGeom>
        </p:spPr>
        <p:txBody>
          <a:bodyPr wrap="none">
            <a:spAutoFit/>
          </a:bodyPr>
          <a:lstStyle/>
          <a:p>
            <a:r>
              <a:rPr lang="de-DE" sz="1600" dirty="0">
                <a:hlinkClick r:id="rId14" action="ppaction://hlinksldjump"/>
              </a:rPr>
              <a:t>Kontaktdaten</a:t>
            </a:r>
            <a:endParaRPr lang="de-DE" sz="1600" dirty="0"/>
          </a:p>
        </p:txBody>
      </p:sp>
    </p:spTree>
    <p:extLst>
      <p:ext uri="{BB962C8B-B14F-4D97-AF65-F5344CB8AC3E}">
        <p14:creationId xmlns:p14="http://schemas.microsoft.com/office/powerpoint/2010/main" val="469978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Sören </a:t>
            </a:r>
            <a:r>
              <a:rPr lang="de-DE" b="1" dirty="0" err="1" smtClean="0"/>
              <a:t>Meisterjahn</a:t>
            </a:r>
            <a:endParaRPr lang="de-DE" b="1" dirty="0"/>
          </a:p>
        </p:txBody>
      </p:sp>
      <p:sp>
        <p:nvSpPr>
          <p:cNvPr id="3" name="Inhaltsplatzhalter 2"/>
          <p:cNvSpPr>
            <a:spLocks noGrp="1"/>
          </p:cNvSpPr>
          <p:nvPr>
            <p:ph idx="1"/>
          </p:nvPr>
        </p:nvSpPr>
        <p:spPr/>
        <p:txBody>
          <a:bodyPr>
            <a:normAutofit/>
          </a:bodyPr>
          <a:lstStyle/>
          <a:p>
            <a:pPr marL="0" lvl="0" indent="0">
              <a:buNone/>
            </a:pPr>
            <a:r>
              <a:rPr lang="de-DE" sz="1800" dirty="0">
                <a:solidFill>
                  <a:prstClr val="black"/>
                </a:solidFill>
              </a:rPr>
              <a:t>Telefon:		06150 – 974628</a:t>
            </a:r>
          </a:p>
          <a:p>
            <a:pPr marL="0" lvl="0" indent="0">
              <a:buNone/>
            </a:pPr>
            <a:r>
              <a:rPr lang="de-DE" sz="1800" dirty="0">
                <a:solidFill>
                  <a:prstClr val="black"/>
                </a:solidFill>
              </a:rPr>
              <a:t>Handy:		</a:t>
            </a:r>
            <a:r>
              <a:rPr lang="de-DE" sz="1800" dirty="0" smtClean="0">
                <a:solidFill>
                  <a:prstClr val="black"/>
                </a:solidFill>
              </a:rPr>
              <a:t>0175 – 1976045</a:t>
            </a:r>
            <a:endParaRPr lang="de-DE" sz="1800" dirty="0">
              <a:solidFill>
                <a:prstClr val="black"/>
              </a:solidFill>
            </a:endParaRPr>
          </a:p>
          <a:p>
            <a:pPr marL="0" lvl="0" indent="0">
              <a:buNone/>
            </a:pPr>
            <a:r>
              <a:rPr lang="de-DE" sz="1800" dirty="0">
                <a:solidFill>
                  <a:prstClr val="black"/>
                </a:solidFill>
              </a:rPr>
              <a:t>Email:		</a:t>
            </a:r>
            <a:r>
              <a:rPr lang="de-DE" sz="1800" dirty="0" smtClean="0">
                <a:solidFill>
                  <a:prstClr val="black"/>
                </a:solidFill>
                <a:hlinkClick r:id="rId2"/>
              </a:rPr>
              <a:t>sören.meisterjahn@weiterstadt.de</a:t>
            </a:r>
            <a:endParaRPr lang="de-DE" sz="1800" dirty="0" smtClean="0">
              <a:solidFill>
                <a:prstClr val="black"/>
              </a:solidFill>
            </a:endParaRPr>
          </a:p>
          <a:p>
            <a:pPr marL="0" lvl="0" indent="0">
              <a:buNone/>
            </a:pPr>
            <a:r>
              <a:rPr lang="de-DE" sz="1800" dirty="0" smtClean="0">
                <a:solidFill>
                  <a:prstClr val="black"/>
                </a:solidFill>
              </a:rPr>
              <a:t>Erreichbarkeit</a:t>
            </a:r>
            <a:r>
              <a:rPr lang="de-DE" sz="1800" dirty="0">
                <a:solidFill>
                  <a:prstClr val="black"/>
                </a:solidFill>
              </a:rPr>
              <a:t>:	</a:t>
            </a:r>
            <a:r>
              <a:rPr lang="de-DE" sz="1800" dirty="0" smtClean="0">
                <a:solidFill>
                  <a:prstClr val="black"/>
                </a:solidFill>
              </a:rPr>
              <a:t>Mo, Mi – Do</a:t>
            </a:r>
            <a:endParaRPr lang="de-DE" sz="1800" dirty="0">
              <a:solidFill>
                <a:prstClr val="black"/>
              </a:solidFill>
            </a:endParaRPr>
          </a:p>
          <a:p>
            <a:pPr marL="0" lvl="0" indent="0">
              <a:buNone/>
            </a:pPr>
            <a:endParaRPr lang="de-DE" sz="1800" dirty="0">
              <a:solidFill>
                <a:prstClr val="black"/>
              </a:solidFill>
            </a:endParaRPr>
          </a:p>
          <a:p>
            <a:pPr lvl="0">
              <a:lnSpc>
                <a:spcPct val="150000"/>
              </a:lnSpc>
            </a:pPr>
            <a:endParaRPr lang="de-DE" sz="1800" dirty="0" smtClean="0">
              <a:solidFill>
                <a:prstClr val="black"/>
              </a:solidFill>
            </a:endParaRPr>
          </a:p>
          <a:p>
            <a:pPr lvl="0">
              <a:lnSpc>
                <a:spcPct val="150000"/>
              </a:lnSpc>
            </a:pPr>
            <a:r>
              <a:rPr lang="de-DE" sz="1800" dirty="0" smtClean="0">
                <a:solidFill>
                  <a:prstClr val="black"/>
                </a:solidFill>
              </a:rPr>
              <a:t>Begleitung </a:t>
            </a:r>
            <a:r>
              <a:rPr lang="de-DE" sz="1800" dirty="0">
                <a:solidFill>
                  <a:prstClr val="black"/>
                </a:solidFill>
              </a:rPr>
              <a:t>des Jahrgangs </a:t>
            </a:r>
            <a:r>
              <a:rPr lang="de-DE" sz="1800" dirty="0" smtClean="0">
                <a:solidFill>
                  <a:prstClr val="black"/>
                </a:solidFill>
              </a:rPr>
              <a:t>6</a:t>
            </a:r>
          </a:p>
          <a:p>
            <a:pPr lvl="0">
              <a:lnSpc>
                <a:spcPct val="150000"/>
              </a:lnSpc>
            </a:pPr>
            <a:r>
              <a:rPr lang="de-DE" sz="1800" dirty="0" smtClean="0">
                <a:solidFill>
                  <a:prstClr val="black"/>
                </a:solidFill>
              </a:rPr>
              <a:t>Skateboard AG</a:t>
            </a:r>
          </a:p>
          <a:p>
            <a:pPr lvl="0">
              <a:lnSpc>
                <a:spcPct val="150000"/>
              </a:lnSpc>
            </a:pPr>
            <a:r>
              <a:rPr lang="de-DE" sz="1800" dirty="0" smtClean="0">
                <a:solidFill>
                  <a:prstClr val="black"/>
                </a:solidFill>
              </a:rPr>
              <a:t>Teilnahme und Begleitung der Jahrgangssprecherkonferenz</a:t>
            </a:r>
            <a:endParaRPr lang="de-DE" sz="1800" dirty="0">
              <a:solidFill>
                <a:prstClr val="black"/>
              </a:solidFill>
            </a:endParaRPr>
          </a:p>
          <a:p>
            <a:pPr lvl="0">
              <a:lnSpc>
                <a:spcPct val="150000"/>
              </a:lnSpc>
            </a:pPr>
            <a:r>
              <a:rPr lang="de-DE" sz="1800" dirty="0">
                <a:solidFill>
                  <a:prstClr val="black"/>
                </a:solidFill>
              </a:rPr>
              <a:t>Durchführung des Moduls Arbeitslehre (AL) im Fach </a:t>
            </a:r>
            <a:r>
              <a:rPr lang="de-DE" sz="1800" dirty="0" smtClean="0">
                <a:solidFill>
                  <a:prstClr val="black"/>
                </a:solidFill>
              </a:rPr>
              <a:t>STARK Jahrgang 6</a:t>
            </a:r>
            <a:endParaRPr lang="de-DE" sz="1800" dirty="0">
              <a:solidFill>
                <a:prstClr val="black"/>
              </a:solidFill>
            </a:endParaRPr>
          </a:p>
          <a:p>
            <a:pPr lvl="0">
              <a:lnSpc>
                <a:spcPct val="150000"/>
              </a:lnSpc>
            </a:pPr>
            <a:r>
              <a:rPr lang="de-DE" sz="1800" dirty="0">
                <a:solidFill>
                  <a:prstClr val="black"/>
                </a:solidFill>
              </a:rPr>
              <a:t>Mitglied im Gremium </a:t>
            </a:r>
            <a:r>
              <a:rPr lang="de-DE" sz="1800" dirty="0" smtClean="0">
                <a:solidFill>
                  <a:prstClr val="black"/>
                </a:solidFill>
              </a:rPr>
              <a:t>Ernährungsrat</a:t>
            </a:r>
            <a:endParaRPr lang="de-DE" sz="1800" dirty="0">
              <a:solidFill>
                <a:prstClr val="black"/>
              </a:solidFill>
            </a:endParaRPr>
          </a:p>
          <a:p>
            <a:endParaRPr lang="de-DE" dirty="0"/>
          </a:p>
        </p:txBody>
      </p:sp>
    </p:spTree>
    <p:extLst>
      <p:ext uri="{BB962C8B-B14F-4D97-AF65-F5344CB8AC3E}">
        <p14:creationId xmlns:p14="http://schemas.microsoft.com/office/powerpoint/2010/main" val="3734515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Daniela </a:t>
            </a:r>
            <a:r>
              <a:rPr lang="de-DE" b="1" dirty="0" err="1" smtClean="0"/>
              <a:t>Blecher</a:t>
            </a:r>
            <a:endParaRPr lang="de-DE" b="1" dirty="0"/>
          </a:p>
        </p:txBody>
      </p:sp>
      <p:sp>
        <p:nvSpPr>
          <p:cNvPr id="3" name="Inhaltsplatzhalter 2"/>
          <p:cNvSpPr>
            <a:spLocks noGrp="1"/>
          </p:cNvSpPr>
          <p:nvPr>
            <p:ph idx="1"/>
          </p:nvPr>
        </p:nvSpPr>
        <p:spPr/>
        <p:txBody>
          <a:bodyPr>
            <a:normAutofit/>
          </a:bodyPr>
          <a:lstStyle/>
          <a:p>
            <a:pPr marL="0" indent="0">
              <a:buNone/>
            </a:pPr>
            <a:r>
              <a:rPr lang="de-DE" sz="1800" dirty="0" smtClean="0"/>
              <a:t>Telefon</a:t>
            </a:r>
            <a:r>
              <a:rPr lang="de-DE" sz="1800" dirty="0"/>
              <a:t>:		06150 – 974628</a:t>
            </a:r>
          </a:p>
          <a:p>
            <a:pPr marL="0" indent="0">
              <a:buNone/>
            </a:pPr>
            <a:r>
              <a:rPr lang="de-DE" sz="1800" dirty="0"/>
              <a:t>Handy:		</a:t>
            </a:r>
            <a:r>
              <a:rPr lang="de-DE" sz="1800" dirty="0" smtClean="0"/>
              <a:t>0175 </a:t>
            </a:r>
            <a:r>
              <a:rPr lang="de-DE" sz="1800" dirty="0"/>
              <a:t>– </a:t>
            </a:r>
            <a:r>
              <a:rPr lang="de-DE" sz="1800" dirty="0" smtClean="0"/>
              <a:t>1976427</a:t>
            </a:r>
            <a:endParaRPr lang="de-DE" sz="1800" dirty="0"/>
          </a:p>
          <a:p>
            <a:pPr marL="0" indent="0">
              <a:buNone/>
            </a:pPr>
            <a:r>
              <a:rPr lang="de-DE" sz="1800" dirty="0"/>
              <a:t>Email:		</a:t>
            </a:r>
            <a:r>
              <a:rPr lang="de-DE" sz="1800" dirty="0" smtClean="0">
                <a:hlinkClick r:id="rId2"/>
              </a:rPr>
              <a:t>daniela.blecher@weiterstadt.de</a:t>
            </a:r>
            <a:endParaRPr lang="de-DE" sz="1800" dirty="0" smtClean="0"/>
          </a:p>
          <a:p>
            <a:pPr marL="0" indent="0">
              <a:buNone/>
            </a:pPr>
            <a:r>
              <a:rPr lang="de-DE" sz="1800" dirty="0" smtClean="0"/>
              <a:t>Erreichbarkeit</a:t>
            </a:r>
            <a:r>
              <a:rPr lang="de-DE" sz="1800" dirty="0"/>
              <a:t>:	</a:t>
            </a:r>
            <a:r>
              <a:rPr lang="de-DE" sz="1800" dirty="0" smtClean="0"/>
              <a:t>Mo </a:t>
            </a:r>
            <a:r>
              <a:rPr lang="de-DE" sz="1800" dirty="0"/>
              <a:t>– </a:t>
            </a:r>
            <a:r>
              <a:rPr lang="de-DE" sz="1800" dirty="0" smtClean="0"/>
              <a:t>Do</a:t>
            </a:r>
          </a:p>
          <a:p>
            <a:pPr marL="0" indent="0">
              <a:buNone/>
            </a:pPr>
            <a:endParaRPr lang="de-DE" sz="1800" dirty="0"/>
          </a:p>
          <a:p>
            <a:pPr marL="0" indent="0">
              <a:buNone/>
            </a:pPr>
            <a:endParaRPr lang="de-DE" sz="1800" dirty="0" smtClean="0"/>
          </a:p>
          <a:p>
            <a:pPr marL="0" indent="0">
              <a:buNone/>
            </a:pPr>
            <a:endParaRPr lang="de-DE" sz="1800" dirty="0" smtClean="0"/>
          </a:p>
          <a:p>
            <a:pPr>
              <a:lnSpc>
                <a:spcPct val="150000"/>
              </a:lnSpc>
            </a:pPr>
            <a:r>
              <a:rPr lang="de-DE" sz="1800" dirty="0"/>
              <a:t>Begleitung des Jahrgangs </a:t>
            </a:r>
            <a:r>
              <a:rPr lang="de-DE" sz="1800" dirty="0" smtClean="0"/>
              <a:t>5</a:t>
            </a:r>
            <a:endParaRPr lang="de-DE" sz="1800" dirty="0"/>
          </a:p>
          <a:p>
            <a:pPr>
              <a:lnSpc>
                <a:spcPct val="150000"/>
              </a:lnSpc>
            </a:pPr>
            <a:r>
              <a:rPr lang="de-DE" sz="1800" dirty="0" smtClean="0"/>
              <a:t>Durchführung </a:t>
            </a:r>
            <a:r>
              <a:rPr lang="de-DE" sz="1800" dirty="0"/>
              <a:t>des Moduls Arbeitslehre (AL) im Fach STARK</a:t>
            </a:r>
          </a:p>
          <a:p>
            <a:pPr>
              <a:lnSpc>
                <a:spcPct val="150000"/>
              </a:lnSpc>
            </a:pPr>
            <a:r>
              <a:rPr lang="de-DE" sz="1800" dirty="0"/>
              <a:t>Mitglied im Gremium </a:t>
            </a:r>
            <a:r>
              <a:rPr lang="de-DE" sz="1800" dirty="0" smtClean="0"/>
              <a:t>Ganztag</a:t>
            </a:r>
            <a:endParaRPr lang="de-DE" sz="1800" dirty="0"/>
          </a:p>
          <a:p>
            <a:endParaRPr lang="de-DE" sz="1800" dirty="0"/>
          </a:p>
          <a:p>
            <a:pPr marL="0" indent="0">
              <a:buNone/>
            </a:pPr>
            <a:endParaRPr lang="de-DE" sz="1800" dirty="0"/>
          </a:p>
        </p:txBody>
      </p:sp>
    </p:spTree>
    <p:extLst>
      <p:ext uri="{BB962C8B-B14F-4D97-AF65-F5344CB8AC3E}">
        <p14:creationId xmlns:p14="http://schemas.microsoft.com/office/powerpoint/2010/main" val="661742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Anna </a:t>
            </a:r>
            <a:r>
              <a:rPr lang="de-DE" b="1" dirty="0" err="1" smtClean="0"/>
              <a:t>Krutsch</a:t>
            </a:r>
            <a:endParaRPr lang="de-DE" b="1" dirty="0"/>
          </a:p>
        </p:txBody>
      </p:sp>
      <p:sp>
        <p:nvSpPr>
          <p:cNvPr id="3" name="Inhaltsplatzhalter 2"/>
          <p:cNvSpPr>
            <a:spLocks noGrp="1"/>
          </p:cNvSpPr>
          <p:nvPr>
            <p:ph idx="1"/>
          </p:nvPr>
        </p:nvSpPr>
        <p:spPr/>
        <p:txBody>
          <a:bodyPr>
            <a:normAutofit fontScale="92500" lnSpcReduction="10000"/>
          </a:bodyPr>
          <a:lstStyle/>
          <a:p>
            <a:pPr marL="0" indent="0">
              <a:buNone/>
            </a:pPr>
            <a:r>
              <a:rPr lang="de-DE" sz="1800" dirty="0" smtClean="0"/>
              <a:t>Telefon:		06150 – 974628</a:t>
            </a:r>
          </a:p>
          <a:p>
            <a:pPr marL="0" indent="0">
              <a:buNone/>
            </a:pPr>
            <a:r>
              <a:rPr lang="de-DE" sz="1800" dirty="0" smtClean="0"/>
              <a:t>Handy:		0151 – 12259552</a:t>
            </a:r>
          </a:p>
          <a:p>
            <a:pPr marL="0" indent="0">
              <a:buNone/>
            </a:pPr>
            <a:r>
              <a:rPr lang="de-DE" sz="1800" dirty="0" smtClean="0"/>
              <a:t>Email:		</a:t>
            </a:r>
            <a:r>
              <a:rPr lang="de-DE" sz="1800" dirty="0" smtClean="0">
                <a:hlinkClick r:id="rId2"/>
              </a:rPr>
              <a:t>a.krutsch@ladadi.de</a:t>
            </a:r>
            <a:endParaRPr lang="de-DE" sz="1800" dirty="0" smtClean="0"/>
          </a:p>
          <a:p>
            <a:pPr marL="0" indent="0">
              <a:buNone/>
            </a:pPr>
            <a:r>
              <a:rPr lang="de-DE" sz="1800" dirty="0" smtClean="0"/>
              <a:t>Erreichbarkeit:	Di – Fr</a:t>
            </a:r>
          </a:p>
          <a:p>
            <a:pPr marL="0" indent="0">
              <a:buNone/>
            </a:pPr>
            <a:endParaRPr lang="de-DE" sz="1800" dirty="0" smtClean="0"/>
          </a:p>
          <a:p>
            <a:pPr marL="0" indent="0">
              <a:buNone/>
            </a:pPr>
            <a:endParaRPr lang="de-DE" sz="1800" dirty="0"/>
          </a:p>
          <a:p>
            <a:pPr>
              <a:lnSpc>
                <a:spcPct val="150000"/>
              </a:lnSpc>
            </a:pPr>
            <a:r>
              <a:rPr lang="de-DE" sz="1900" dirty="0" smtClean="0"/>
              <a:t>Begleitung des Jahrgangs 7</a:t>
            </a:r>
          </a:p>
          <a:p>
            <a:pPr>
              <a:lnSpc>
                <a:spcPct val="150000"/>
              </a:lnSpc>
            </a:pPr>
            <a:r>
              <a:rPr lang="de-DE" sz="1900" dirty="0" smtClean="0"/>
              <a:t>Begleitung und Betreuung der Schülervertretung</a:t>
            </a:r>
          </a:p>
          <a:p>
            <a:pPr>
              <a:lnSpc>
                <a:spcPct val="150000"/>
              </a:lnSpc>
            </a:pPr>
            <a:r>
              <a:rPr lang="de-DE" sz="1900" dirty="0" smtClean="0"/>
              <a:t>Betreuung „Runder Tisch“</a:t>
            </a:r>
          </a:p>
          <a:p>
            <a:pPr>
              <a:lnSpc>
                <a:spcPct val="150000"/>
              </a:lnSpc>
            </a:pPr>
            <a:r>
              <a:rPr lang="de-DE" sz="1900" dirty="0" smtClean="0"/>
              <a:t>Soziales Lernen in der Intensivklasse</a:t>
            </a:r>
          </a:p>
          <a:p>
            <a:pPr>
              <a:lnSpc>
                <a:spcPct val="150000"/>
              </a:lnSpc>
            </a:pPr>
            <a:r>
              <a:rPr lang="de-DE" sz="1900" dirty="0" smtClean="0"/>
              <a:t>Durchführung des Moduls Arbeitslehre (AL) im Fach STARK</a:t>
            </a:r>
          </a:p>
          <a:p>
            <a:pPr>
              <a:lnSpc>
                <a:spcPct val="150000"/>
              </a:lnSpc>
            </a:pPr>
            <a:r>
              <a:rPr lang="de-DE" sz="1900" dirty="0" smtClean="0"/>
              <a:t>Mitglied im Gremium Kulturschule</a:t>
            </a:r>
          </a:p>
          <a:p>
            <a:endParaRPr lang="de-DE" sz="1900" dirty="0"/>
          </a:p>
        </p:txBody>
      </p:sp>
    </p:spTree>
    <p:extLst>
      <p:ext uri="{BB962C8B-B14F-4D97-AF65-F5344CB8AC3E}">
        <p14:creationId xmlns:p14="http://schemas.microsoft.com/office/powerpoint/2010/main" val="539943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hteck 3"/>
          <p:cNvSpPr/>
          <p:nvPr/>
        </p:nvSpPr>
        <p:spPr>
          <a:xfrm>
            <a:off x="398846" y="1534145"/>
            <a:ext cx="8424936" cy="4401205"/>
          </a:xfrm>
          <a:prstGeom prst="rect">
            <a:avLst/>
          </a:prstGeom>
        </p:spPr>
        <p:txBody>
          <a:bodyPr wrap="square">
            <a:spAutoFit/>
          </a:bodyPr>
          <a:lstStyle/>
          <a:p>
            <a:pPr lvl="0"/>
            <a:r>
              <a:rPr lang="de-DE" dirty="0">
                <a:solidFill>
                  <a:prstClr val="black"/>
                </a:solidFill>
              </a:rPr>
              <a:t>Telefon:		06150 – </a:t>
            </a:r>
            <a:r>
              <a:rPr lang="de-DE" dirty="0" smtClean="0">
                <a:solidFill>
                  <a:prstClr val="black"/>
                </a:solidFill>
              </a:rPr>
              <a:t>974617</a:t>
            </a:r>
            <a:r>
              <a:rPr lang="de-DE" dirty="0">
                <a:solidFill>
                  <a:prstClr val="black"/>
                </a:solidFill>
              </a:rPr>
              <a:t>		</a:t>
            </a:r>
          </a:p>
          <a:p>
            <a:pPr lvl="0"/>
            <a:r>
              <a:rPr lang="de-DE" dirty="0">
                <a:solidFill>
                  <a:prstClr val="black"/>
                </a:solidFill>
              </a:rPr>
              <a:t>Email:		</a:t>
            </a:r>
            <a:r>
              <a:rPr lang="de-DE" dirty="0" err="1" smtClean="0">
                <a:solidFill>
                  <a:prstClr val="black"/>
                </a:solidFill>
                <a:hlinkClick r:id="rId2"/>
              </a:rPr>
              <a:t>b.keppel@hws.schule</a:t>
            </a:r>
            <a:endParaRPr lang="de-DE" dirty="0" smtClean="0">
              <a:solidFill>
                <a:prstClr val="black"/>
              </a:solidFill>
            </a:endParaRPr>
          </a:p>
          <a:p>
            <a:pPr lvl="0"/>
            <a:r>
              <a:rPr lang="de-DE" dirty="0">
                <a:solidFill>
                  <a:prstClr val="black"/>
                </a:solidFill>
              </a:rPr>
              <a:t>	</a:t>
            </a:r>
            <a:r>
              <a:rPr lang="de-DE" dirty="0" smtClean="0">
                <a:solidFill>
                  <a:prstClr val="black"/>
                </a:solidFill>
              </a:rPr>
              <a:t>	</a:t>
            </a:r>
            <a:r>
              <a:rPr lang="de-DE" dirty="0" smtClean="0">
                <a:solidFill>
                  <a:prstClr val="black"/>
                </a:solidFill>
                <a:hlinkClick r:id="rId3"/>
              </a:rPr>
              <a:t>b.keppel@schule.ladadi.de</a:t>
            </a:r>
            <a:endParaRPr lang="de-DE" dirty="0" smtClean="0">
              <a:solidFill>
                <a:prstClr val="black"/>
              </a:solidFill>
            </a:endParaRPr>
          </a:p>
          <a:p>
            <a:pPr lvl="0"/>
            <a:r>
              <a:rPr lang="de-DE" dirty="0" smtClean="0">
                <a:solidFill>
                  <a:prstClr val="black"/>
                </a:solidFill>
              </a:rPr>
              <a:t>Erreichbarkeit</a:t>
            </a:r>
            <a:r>
              <a:rPr lang="de-DE" dirty="0">
                <a:solidFill>
                  <a:prstClr val="black"/>
                </a:solidFill>
              </a:rPr>
              <a:t>:	</a:t>
            </a:r>
            <a:r>
              <a:rPr lang="de-DE" dirty="0" smtClean="0">
                <a:solidFill>
                  <a:prstClr val="black"/>
                </a:solidFill>
              </a:rPr>
              <a:t>Mo</a:t>
            </a:r>
            <a:r>
              <a:rPr lang="de-DE" dirty="0">
                <a:solidFill>
                  <a:prstClr val="black"/>
                </a:solidFill>
              </a:rPr>
              <a:t> </a:t>
            </a:r>
            <a:r>
              <a:rPr lang="de-DE" dirty="0" smtClean="0">
                <a:solidFill>
                  <a:prstClr val="black"/>
                </a:solidFill>
              </a:rPr>
              <a:t>– Fr </a:t>
            </a:r>
            <a:endParaRPr lang="de-DE" dirty="0">
              <a:solidFill>
                <a:prstClr val="black"/>
              </a:solidFill>
            </a:endParaRPr>
          </a:p>
          <a:p>
            <a:pPr lvl="0"/>
            <a:endParaRPr lang="de-DE" dirty="0" smtClean="0">
              <a:solidFill>
                <a:prstClr val="black"/>
              </a:solidFill>
            </a:endParaRPr>
          </a:p>
          <a:p>
            <a:pPr lvl="0"/>
            <a:endParaRPr lang="de-DE" dirty="0">
              <a:solidFill>
                <a:prstClr val="black"/>
              </a:solidFill>
            </a:endParaRPr>
          </a:p>
          <a:p>
            <a:pPr marL="285750" lvl="0" indent="-285750">
              <a:lnSpc>
                <a:spcPct val="150000"/>
              </a:lnSpc>
              <a:spcBef>
                <a:spcPts val="1200"/>
              </a:spcBef>
              <a:buFont typeface="Arial" panose="020B0604020202020204" pitchFamily="34" charset="0"/>
              <a:buChar char="•"/>
            </a:pPr>
            <a:r>
              <a:rPr lang="de-DE" dirty="0" smtClean="0">
                <a:solidFill>
                  <a:prstClr val="black"/>
                </a:solidFill>
              </a:rPr>
              <a:t>Ganztagskoordination</a:t>
            </a:r>
          </a:p>
          <a:p>
            <a:pPr marL="285750" lvl="0" indent="-285750">
              <a:lnSpc>
                <a:spcPct val="150000"/>
              </a:lnSpc>
              <a:buFont typeface="Arial" panose="020B0604020202020204" pitchFamily="34" charset="0"/>
              <a:buChar char="•"/>
            </a:pPr>
            <a:r>
              <a:rPr lang="de-DE" dirty="0" smtClean="0">
                <a:solidFill>
                  <a:prstClr val="black"/>
                </a:solidFill>
              </a:rPr>
              <a:t>Verantwortlich für die Nachmittagsbetreuung</a:t>
            </a:r>
          </a:p>
          <a:p>
            <a:pPr marL="285750" lvl="0" indent="-285750">
              <a:lnSpc>
                <a:spcPct val="150000"/>
              </a:lnSpc>
              <a:buFont typeface="Arial" panose="020B0604020202020204" pitchFamily="34" charset="0"/>
              <a:buChar char="•"/>
            </a:pPr>
            <a:r>
              <a:rPr lang="de-DE" dirty="0" smtClean="0">
                <a:solidFill>
                  <a:prstClr val="black"/>
                </a:solidFill>
              </a:rPr>
              <a:t>Durchführung der Berufsorientierung</a:t>
            </a:r>
          </a:p>
          <a:p>
            <a:pPr marL="285750" lvl="0" indent="-285750">
              <a:lnSpc>
                <a:spcPct val="150000"/>
              </a:lnSpc>
              <a:buFont typeface="Arial" panose="020B0604020202020204" pitchFamily="34" charset="0"/>
              <a:buChar char="•"/>
            </a:pPr>
            <a:r>
              <a:rPr lang="de-DE" dirty="0" smtClean="0">
                <a:solidFill>
                  <a:prstClr val="black"/>
                </a:solidFill>
              </a:rPr>
              <a:t>Bildung und Teilhabe</a:t>
            </a:r>
          </a:p>
          <a:p>
            <a:pPr marL="285750" lvl="0" indent="-285750">
              <a:lnSpc>
                <a:spcPct val="150000"/>
              </a:lnSpc>
              <a:buFont typeface="Arial" panose="020B0604020202020204" pitchFamily="34" charset="0"/>
              <a:buChar char="•"/>
            </a:pPr>
            <a:r>
              <a:rPr lang="de-DE" dirty="0" smtClean="0">
                <a:solidFill>
                  <a:prstClr val="black"/>
                </a:solidFill>
              </a:rPr>
              <a:t>Durchführung des Fachs Ästhetische Bildung (ÄB) im Bereich Choreografischer Tanz </a:t>
            </a:r>
          </a:p>
          <a:p>
            <a:pPr marL="285750" lvl="0" indent="-285750">
              <a:lnSpc>
                <a:spcPct val="150000"/>
              </a:lnSpc>
              <a:buFont typeface="Arial" panose="020B0604020202020204" pitchFamily="34" charset="0"/>
              <a:buChar char="•"/>
            </a:pPr>
            <a:r>
              <a:rPr lang="de-DE" dirty="0" smtClean="0">
                <a:solidFill>
                  <a:prstClr val="black"/>
                </a:solidFill>
              </a:rPr>
              <a:t>Mitglied </a:t>
            </a:r>
            <a:r>
              <a:rPr lang="de-DE" dirty="0">
                <a:solidFill>
                  <a:prstClr val="black"/>
                </a:solidFill>
              </a:rPr>
              <a:t>im Gremium </a:t>
            </a:r>
            <a:r>
              <a:rPr lang="de-DE" dirty="0" smtClean="0">
                <a:solidFill>
                  <a:prstClr val="black"/>
                </a:solidFill>
              </a:rPr>
              <a:t>Ganztagssteuergruppe</a:t>
            </a:r>
            <a:endParaRPr lang="de-DE" dirty="0">
              <a:solidFill>
                <a:prstClr val="black"/>
              </a:solidFill>
            </a:endParaRPr>
          </a:p>
        </p:txBody>
      </p:sp>
      <p:sp>
        <p:nvSpPr>
          <p:cNvPr id="5" name="Textfeld 4"/>
          <p:cNvSpPr txBox="1"/>
          <p:nvPr/>
        </p:nvSpPr>
        <p:spPr>
          <a:xfrm>
            <a:off x="755576" y="476672"/>
            <a:ext cx="7344816" cy="769441"/>
          </a:xfrm>
          <a:prstGeom prst="rect">
            <a:avLst/>
          </a:prstGeom>
          <a:noFill/>
        </p:spPr>
        <p:txBody>
          <a:bodyPr wrap="square" rtlCol="0">
            <a:spAutoFit/>
          </a:bodyPr>
          <a:lstStyle/>
          <a:p>
            <a:pPr algn="ctr"/>
            <a:r>
              <a:rPr lang="de-DE" sz="4400" b="1" dirty="0" smtClean="0"/>
              <a:t>Benjamin Keppel</a:t>
            </a:r>
            <a:endParaRPr lang="de-DE" sz="4400" b="1" dirty="0"/>
          </a:p>
        </p:txBody>
      </p:sp>
    </p:spTree>
    <p:extLst>
      <p:ext uri="{BB962C8B-B14F-4D97-AF65-F5344CB8AC3E}">
        <p14:creationId xmlns:p14="http://schemas.microsoft.com/office/powerpoint/2010/main" val="3503140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332656"/>
            <a:ext cx="7772400" cy="1470025"/>
          </a:xfrm>
        </p:spPr>
        <p:txBody>
          <a:bodyPr/>
          <a:lstStyle/>
          <a:p>
            <a:r>
              <a:rPr lang="de-DE" b="1" dirty="0" smtClean="0"/>
              <a:t>Veronika Kotz</a:t>
            </a:r>
            <a:endParaRPr lang="de-DE" b="1" dirty="0"/>
          </a:p>
        </p:txBody>
      </p:sp>
      <p:sp>
        <p:nvSpPr>
          <p:cNvPr id="3" name="Untertitel 2"/>
          <p:cNvSpPr>
            <a:spLocks noGrp="1"/>
          </p:cNvSpPr>
          <p:nvPr>
            <p:ph type="subTitle" idx="1"/>
          </p:nvPr>
        </p:nvSpPr>
        <p:spPr>
          <a:xfrm>
            <a:off x="683568" y="1700808"/>
            <a:ext cx="7920880" cy="4248472"/>
          </a:xfrm>
        </p:spPr>
        <p:txBody>
          <a:bodyPr>
            <a:normAutofit fontScale="85000" lnSpcReduction="20000"/>
          </a:bodyPr>
          <a:lstStyle/>
          <a:p>
            <a:pPr algn="l"/>
            <a:r>
              <a:rPr lang="de-DE" sz="2100" dirty="0" smtClean="0">
                <a:solidFill>
                  <a:schemeClr val="tx1"/>
                </a:solidFill>
              </a:rPr>
              <a:t>Telefon:		06150 – 974628</a:t>
            </a:r>
          </a:p>
          <a:p>
            <a:pPr algn="l"/>
            <a:r>
              <a:rPr lang="de-DE" sz="2100" dirty="0" smtClean="0">
                <a:solidFill>
                  <a:schemeClr val="tx1"/>
                </a:solidFill>
              </a:rPr>
              <a:t>Handy:		0175 – 8271937</a:t>
            </a:r>
          </a:p>
          <a:p>
            <a:pPr algn="l"/>
            <a:r>
              <a:rPr lang="de-DE" sz="2100" dirty="0" smtClean="0">
                <a:solidFill>
                  <a:schemeClr val="tx1"/>
                </a:solidFill>
              </a:rPr>
              <a:t>Email:		</a:t>
            </a:r>
            <a:r>
              <a:rPr lang="de-DE" sz="2100" dirty="0" smtClean="0">
                <a:solidFill>
                  <a:schemeClr val="tx1"/>
                </a:solidFill>
                <a:hlinkClick r:id="rId2"/>
              </a:rPr>
              <a:t>v.kotz@ladadi.de</a:t>
            </a:r>
            <a:endParaRPr lang="de-DE" sz="2100" dirty="0" smtClean="0">
              <a:solidFill>
                <a:schemeClr val="tx1"/>
              </a:solidFill>
            </a:endParaRPr>
          </a:p>
          <a:p>
            <a:pPr algn="l"/>
            <a:r>
              <a:rPr lang="de-DE" sz="2100" dirty="0" smtClean="0">
                <a:solidFill>
                  <a:schemeClr val="tx1"/>
                </a:solidFill>
              </a:rPr>
              <a:t>Erreichbarkeit:	Mo und Di, Do und Fr</a:t>
            </a:r>
          </a:p>
          <a:p>
            <a:pPr algn="l"/>
            <a:endParaRPr lang="de-DE" sz="2300" dirty="0" smtClean="0">
              <a:solidFill>
                <a:schemeClr val="tx1"/>
              </a:solidFill>
            </a:endParaRPr>
          </a:p>
          <a:p>
            <a:pPr algn="l"/>
            <a:endParaRPr lang="de-DE" sz="2300" dirty="0" smtClean="0">
              <a:solidFill>
                <a:schemeClr val="tx1"/>
              </a:solidFill>
            </a:endParaRPr>
          </a:p>
          <a:p>
            <a:pPr marL="342900" indent="-342900" algn="l">
              <a:lnSpc>
                <a:spcPct val="170000"/>
              </a:lnSpc>
              <a:buFont typeface="Arial" panose="020B0604020202020204" pitchFamily="34" charset="0"/>
              <a:buChar char="•"/>
            </a:pPr>
            <a:r>
              <a:rPr lang="de-DE" sz="2100" dirty="0" smtClean="0">
                <a:solidFill>
                  <a:schemeClr val="tx1"/>
                </a:solidFill>
              </a:rPr>
              <a:t>Betreuung und Durchführung des Projekts „Stark für den Tag“</a:t>
            </a:r>
          </a:p>
          <a:p>
            <a:pPr marL="342900" indent="-342900" algn="l">
              <a:lnSpc>
                <a:spcPct val="170000"/>
              </a:lnSpc>
              <a:buFont typeface="Arial" panose="020B0604020202020204" pitchFamily="34" charset="0"/>
              <a:buChar char="•"/>
            </a:pPr>
            <a:r>
              <a:rPr lang="de-DE" sz="2100" dirty="0" smtClean="0">
                <a:solidFill>
                  <a:schemeClr val="tx1"/>
                </a:solidFill>
              </a:rPr>
              <a:t>Begleitung in der Frühbetreuung</a:t>
            </a:r>
          </a:p>
          <a:p>
            <a:pPr marL="342900" indent="-342900" algn="l">
              <a:lnSpc>
                <a:spcPct val="170000"/>
              </a:lnSpc>
              <a:buFont typeface="Arial" panose="020B0604020202020204" pitchFamily="34" charset="0"/>
              <a:buChar char="•"/>
            </a:pPr>
            <a:r>
              <a:rPr lang="de-DE" sz="2100" dirty="0" smtClean="0">
                <a:solidFill>
                  <a:schemeClr val="tx1"/>
                </a:solidFill>
              </a:rPr>
              <a:t>Begleitung Soziales Lernen in der Intensivklasse</a:t>
            </a:r>
          </a:p>
          <a:p>
            <a:pPr marL="342900" indent="-342900" algn="l">
              <a:lnSpc>
                <a:spcPct val="170000"/>
              </a:lnSpc>
              <a:buFont typeface="Arial" panose="020B0604020202020204" pitchFamily="34" charset="0"/>
              <a:buChar char="•"/>
            </a:pPr>
            <a:r>
              <a:rPr lang="de-DE" sz="2100" dirty="0" smtClean="0">
                <a:solidFill>
                  <a:schemeClr val="tx1"/>
                </a:solidFill>
              </a:rPr>
              <a:t>Begleitung des Moduls Arbeitslehre (AL) im Fach STARK</a:t>
            </a:r>
          </a:p>
          <a:p>
            <a:pPr marL="342900" indent="-342900" algn="l">
              <a:lnSpc>
                <a:spcPct val="170000"/>
              </a:lnSpc>
              <a:buFont typeface="Arial" panose="020B0604020202020204" pitchFamily="34" charset="0"/>
              <a:buChar char="•"/>
            </a:pPr>
            <a:r>
              <a:rPr lang="de-DE" sz="2100" dirty="0" smtClean="0">
                <a:solidFill>
                  <a:schemeClr val="tx1"/>
                </a:solidFill>
              </a:rPr>
              <a:t>Mitglied im Gremium Kulturschule</a:t>
            </a:r>
          </a:p>
          <a:p>
            <a:pPr algn="l"/>
            <a:endParaRPr lang="de-DE" dirty="0" smtClean="0">
              <a:solidFill>
                <a:schemeClr val="tx1"/>
              </a:solidFill>
            </a:endParaRPr>
          </a:p>
          <a:p>
            <a:pPr algn="l"/>
            <a:endParaRPr lang="de-DE" dirty="0"/>
          </a:p>
          <a:p>
            <a:pPr algn="l"/>
            <a:endParaRPr lang="de-DE" dirty="0" smtClean="0"/>
          </a:p>
          <a:p>
            <a:pPr algn="l"/>
            <a:endParaRPr lang="de-DE" dirty="0" smtClean="0"/>
          </a:p>
          <a:p>
            <a:pPr algn="l"/>
            <a:endParaRPr lang="de-DE" dirty="0"/>
          </a:p>
        </p:txBody>
      </p:sp>
    </p:spTree>
    <p:extLst>
      <p:ext uri="{BB962C8B-B14F-4D97-AF65-F5344CB8AC3E}">
        <p14:creationId xmlns:p14="http://schemas.microsoft.com/office/powerpoint/2010/main" val="2560799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269</Words>
  <Application>Microsoft Office PowerPoint</Application>
  <PresentationFormat>Bildschirmpräsentation (4:3)</PresentationFormat>
  <Paragraphs>82</Paragraphs>
  <Slides>6</Slides>
  <Notes>0</Notes>
  <HiddenSlides>5</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vt:lpstr>
      <vt:lpstr>Jugendsozialarbeit an der Hessenwaldschule</vt:lpstr>
      <vt:lpstr>Sören Meisterjahn</vt:lpstr>
      <vt:lpstr>Daniela Blecher</vt:lpstr>
      <vt:lpstr>Anna Krutsch</vt:lpstr>
      <vt:lpstr>PowerPoint-Präsentation</vt:lpstr>
      <vt:lpstr>Veronika Kotz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Jugendsozialarbeiter*innen Hessenwaldschule</dc:title>
  <dc:creator>Gieseke</dc:creator>
  <cp:lastModifiedBy>Loerzer, Roland</cp:lastModifiedBy>
  <cp:revision>35</cp:revision>
  <dcterms:created xsi:type="dcterms:W3CDTF">2018-10-09T11:19:48Z</dcterms:created>
  <dcterms:modified xsi:type="dcterms:W3CDTF">2019-02-18T09:27:26Z</dcterms:modified>
</cp:coreProperties>
</file>